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g" ContentType="image/jpg"/>
  <Override PartName="/ppt/media/image6.jpg" ContentType="image/jpg"/>
  <Override PartName="/ppt/media/image8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8"/>
  </p:notesMasterIdLst>
  <p:sldIdLst>
    <p:sldId id="256" r:id="rId2"/>
    <p:sldId id="266" r:id="rId3"/>
    <p:sldId id="268" r:id="rId4"/>
    <p:sldId id="271" r:id="rId5"/>
    <p:sldId id="272" r:id="rId6"/>
    <p:sldId id="258" r:id="rId7"/>
    <p:sldId id="257" r:id="rId8"/>
    <p:sldId id="274" r:id="rId9"/>
    <p:sldId id="259" r:id="rId10"/>
    <p:sldId id="260" r:id="rId11"/>
    <p:sldId id="261" r:id="rId12"/>
    <p:sldId id="262" r:id="rId13"/>
    <p:sldId id="263" r:id="rId14"/>
    <p:sldId id="275" r:id="rId15"/>
    <p:sldId id="264" r:id="rId16"/>
    <p:sldId id="265" r:id="rId1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B Garamond" panose="00000500000000000000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df1d2b00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ddf1d2b00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So, how was the experience?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Wasn’t it amusing!?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Any idea how all this works?</a:t>
            </a: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df1d2b00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ddf1d2b00a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df1d2b00a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df1d2b00a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df1d2b00a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df1d2b00a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Let’s see how Machine Learning is different from Traditional Programming</a:t>
            </a: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df1d2b00a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ddf1d2b00a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f1d2b00a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ddf1d2b00a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8544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5964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78255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7949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43838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4925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99658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0934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510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6250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184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7873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8900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5181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29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6778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1548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44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owardsdatascience.com/machine-learning-vs-traditional-programming-c066e39b5b17" TargetMode="Externa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mastery.com/inspirational-applications-deep-learning/" TargetMode="External"/><Relationship Id="rId3" Type="http://schemas.openxmlformats.org/officeDocument/2006/relationships/hyperlink" Target="https://www.investopedia.com/terms/d/deep-learning.asp" TargetMode="External"/><Relationship Id="rId7" Type="http://schemas.openxmlformats.org/officeDocument/2006/relationships/hyperlink" Target="https://machinelearningmastery.com/what-is-deep-learnin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owardsdatascience.com/ai-machine-learning-deep-learning-explained-simply-7b553da5b960" TargetMode="External"/><Relationship Id="rId5" Type="http://schemas.openxmlformats.org/officeDocument/2006/relationships/hyperlink" Target="https://www.analyticsvidhya.com/blog/2017/04/comparison-between-deep-learning-machine-learning/" TargetMode="External"/><Relationship Id="rId10" Type="http://schemas.openxmlformats.org/officeDocument/2006/relationships/hyperlink" Target="http://www.globalbigdataconference.com/news/141534/10-amazing-ways-deep-learning-will-rule-the-world-in-2018-and-beyond.html" TargetMode="External"/><Relationship Id="rId4" Type="http://schemas.openxmlformats.org/officeDocument/2006/relationships/hyperlink" Target="https://www.geeksforgeeks.org/artificial-intelligence-vs-machine-learning-vs-deep-learning/" TargetMode="External"/><Relationship Id="rId9" Type="http://schemas.openxmlformats.org/officeDocument/2006/relationships/hyperlink" Target="http://cs.stanford.edu/people/karpathy/cvpr2015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yathish-n-v-24656b16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.co/quickdra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648046" y="818707"/>
            <a:ext cx="5433237" cy="323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4800" dirty="0"/>
              <a:t>Artificial Intelligence Workshop</a:t>
            </a:r>
            <a:br>
              <a:rPr lang="en-IN" sz="4800" dirty="0"/>
            </a:br>
            <a:br>
              <a:rPr lang="en-IN" sz="5600" dirty="0"/>
            </a:br>
            <a:r>
              <a:rPr lang="en-IN" sz="4000" dirty="0"/>
              <a:t>Day 1</a:t>
            </a:r>
            <a:endParaRPr sz="4000" dirty="0"/>
          </a:p>
        </p:txBody>
      </p:sp>
      <p:sp>
        <p:nvSpPr>
          <p:cNvPr id="62" name="Google Shape;62;p15"/>
          <p:cNvSpPr txBox="1"/>
          <p:nvPr/>
        </p:nvSpPr>
        <p:spPr>
          <a:xfrm>
            <a:off x="6144000" y="4408700"/>
            <a:ext cx="3000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bg1"/>
                </a:solidFill>
              </a:rPr>
              <a:t>Yathish N 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Trends in AI</a:t>
            </a:r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813" y="1189400"/>
            <a:ext cx="7250374" cy="36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471950" y="220682"/>
            <a:ext cx="82218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Traditional Programming vs Machine Learning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0"/>
          <p:cNvSpPr txBox="1"/>
          <p:nvPr/>
        </p:nvSpPr>
        <p:spPr>
          <a:xfrm>
            <a:off x="395760" y="1614360"/>
            <a:ext cx="3999600" cy="2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Traditional Programming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4618200" y="1614360"/>
            <a:ext cx="3999600" cy="2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7280" y="1995240"/>
            <a:ext cx="4074480" cy="267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760" y="2073000"/>
            <a:ext cx="4167361" cy="188856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356160" y="4354320"/>
            <a:ext cx="4074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b="0" i="0" u="none" strike="noStrike" cap="none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Source: </a:t>
            </a:r>
            <a:r>
              <a:rPr lang="en-IN" sz="700" b="0" i="0" u="sng" strike="noStrike" cap="none">
                <a:solidFill>
                  <a:srgbClr val="4FC3F7"/>
                </a:solidFill>
                <a:latin typeface="EB Garamond"/>
                <a:ea typeface="EB Garamond"/>
                <a:cs typeface="EB Garamond"/>
                <a:sym typeface="EB Garamo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https://towardsdatascience.com/machine-learning-vs-traditional-programming-c066e39b5b17</a:t>
            </a:r>
            <a:endParaRPr sz="7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Types of Machine Learning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226080" y="14659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Trees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Random Forests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Trees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Bayesian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Unsupervised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Clustering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5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</a:pPr>
            <a:r>
              <a:rPr lang="en-I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5160" y="573840"/>
            <a:ext cx="5582880" cy="399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471950" y="220678"/>
            <a:ext cx="8221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Applications of AI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471950" y="1035500"/>
            <a:ext cx="82218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IN" sz="2100" dirty="0">
                <a:solidFill>
                  <a:schemeClr val="bg1"/>
                </a:solidFill>
              </a:rPr>
              <a:t>Self driving cars</a:t>
            </a:r>
            <a:endParaRPr sz="2100" dirty="0">
              <a:solidFill>
                <a:schemeClr val="bg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IN" sz="2100" dirty="0">
                <a:solidFill>
                  <a:schemeClr val="bg1"/>
                </a:solidFill>
              </a:rPr>
              <a:t>Cancer diagnosis</a:t>
            </a:r>
            <a:endParaRPr sz="2100" dirty="0">
              <a:solidFill>
                <a:schemeClr val="bg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IN" sz="2100" dirty="0">
                <a:solidFill>
                  <a:schemeClr val="bg1"/>
                </a:solidFill>
              </a:rPr>
              <a:t>Voice assistants</a:t>
            </a:r>
            <a:endParaRPr sz="2100" dirty="0">
              <a:solidFill>
                <a:schemeClr val="bg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IN" sz="2100" dirty="0">
                <a:solidFill>
                  <a:schemeClr val="bg1"/>
                </a:solidFill>
              </a:rPr>
              <a:t>Machine translation</a:t>
            </a:r>
            <a:endParaRPr sz="2100" dirty="0">
              <a:solidFill>
                <a:schemeClr val="bg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IN" sz="2100" dirty="0">
                <a:solidFill>
                  <a:schemeClr val="bg1"/>
                </a:solidFill>
              </a:rPr>
              <a:t>Image recognition</a:t>
            </a:r>
            <a:endParaRPr sz="2100" dirty="0">
              <a:solidFill>
                <a:schemeClr val="bg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IN" sz="2100" dirty="0">
                <a:solidFill>
                  <a:schemeClr val="bg1"/>
                </a:solidFill>
              </a:rPr>
              <a:t>Share market prediction</a:t>
            </a:r>
            <a:endParaRPr sz="2100" dirty="0">
              <a:solidFill>
                <a:schemeClr val="bg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IN" sz="2100" dirty="0">
                <a:solidFill>
                  <a:schemeClr val="bg1"/>
                </a:solidFill>
              </a:rPr>
              <a:t>Predicting natural calamities</a:t>
            </a:r>
            <a:endParaRPr sz="2100" dirty="0">
              <a:solidFill>
                <a:schemeClr val="bg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IN" sz="2100" dirty="0">
                <a:solidFill>
                  <a:schemeClr val="bg1"/>
                </a:solidFill>
              </a:rPr>
              <a:t>Text generation</a:t>
            </a:r>
            <a:endParaRPr sz="2100" dirty="0">
              <a:solidFill>
                <a:schemeClr val="bg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IN" sz="2100" dirty="0">
                <a:solidFill>
                  <a:schemeClr val="bg1"/>
                </a:solidFill>
              </a:rPr>
              <a:t>Image captioning</a:t>
            </a:r>
            <a:endParaRPr sz="2100" dirty="0">
              <a:solidFill>
                <a:schemeClr val="bg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IN" sz="2100" dirty="0">
                <a:solidFill>
                  <a:schemeClr val="bg1"/>
                </a:solidFill>
              </a:rPr>
              <a:t>Facial recognition</a:t>
            </a:r>
            <a:endParaRPr sz="2300" dirty="0">
              <a:solidFill>
                <a:schemeClr val="bg1"/>
              </a:solidFill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400" y="1581800"/>
            <a:ext cx="4409800" cy="208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B4B7E-D649-4B2A-BC27-48943FF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8" y="0"/>
            <a:ext cx="90305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18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/>
        </p:nvSpPr>
        <p:spPr>
          <a:xfrm>
            <a:off x="471950" y="220678"/>
            <a:ext cx="8221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251425" y="1035500"/>
            <a:ext cx="8631900" cy="2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Deep Learning Definition - Neural Networks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Artificial intelligence vs Machine Learning vs Deep Learning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Difference between Deep Learning &amp; Machine Learning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AI, Machine Learning, Deep Learning Explained Simply | by Jun Wu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What is Deep Learning?, machinelearningmastery.com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78 Responses to 8 Inspirational Applications of Deep Learning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Deep Visual-Semantic Alignments for Generating Image Descriptions</a:t>
            </a:r>
            <a:endParaRPr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Global Big Data Conference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/>
        </p:nvSpPr>
        <p:spPr>
          <a:xfrm>
            <a:off x="854850" y="2065650"/>
            <a:ext cx="74343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D1C6-7180-4952-B8F1-71FE7129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7199"/>
            <a:ext cx="6447501" cy="1615629"/>
          </a:xfrm>
        </p:spPr>
        <p:txBody>
          <a:bodyPr>
            <a:normAutofit/>
          </a:bodyPr>
          <a:lstStyle/>
          <a:p>
            <a:r>
              <a:rPr lang="en-IN" dirty="0"/>
              <a:t>KNOW ABOUT ME</a:t>
            </a:r>
            <a:br>
              <a:rPr lang="en-IN" dirty="0"/>
            </a:br>
            <a:br>
              <a:rPr lang="en-IN" dirty="0"/>
            </a:br>
            <a:r>
              <a:rPr lang="en-IN" sz="2000" dirty="0">
                <a:solidFill>
                  <a:schemeClr val="tx1"/>
                </a:solidFill>
              </a:rPr>
              <a:t>Yathish N V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605381C-A941-40B9-8AB3-4B572BC9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289997" y="333425"/>
            <a:ext cx="1987890" cy="149091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552FC-EBA0-4ED9-9DA1-A4371D4787E8}"/>
              </a:ext>
            </a:extLst>
          </p:cNvPr>
          <p:cNvSpPr txBox="1"/>
          <p:nvPr/>
        </p:nvSpPr>
        <p:spPr>
          <a:xfrm>
            <a:off x="508000" y="1870344"/>
            <a:ext cx="733882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Computer Science Engineering at PESU.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ML and Computer Vision Research Intern at Viga Entertainments.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Student Intern at Bolt IoT.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Specialization in Machine learning and Data Science.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Mentor at </a:t>
            </a:r>
            <a:r>
              <a:rPr lang="en-IN" dirty="0" err="1"/>
              <a:t>Mahil</a:t>
            </a:r>
            <a:r>
              <a:rPr lang="en-IN" dirty="0"/>
              <a:t>-AI workshop.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Android Developer.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Project- Deep Fake Detection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IN" dirty="0">
                <a:solidFill>
                  <a:srgbClr val="0070C0"/>
                </a:solidFill>
              </a:rPr>
              <a:t> 		</a:t>
            </a:r>
          </a:p>
          <a:p>
            <a:endParaRPr lang="en-IN" sz="1400" dirty="0">
              <a:solidFill>
                <a:srgbClr val="0070C0"/>
              </a:solidFill>
            </a:endParaRPr>
          </a:p>
          <a:p>
            <a:r>
              <a:rPr lang="en-IN" sz="1400" dirty="0"/>
              <a:t>yathishnv27@gmail</a:t>
            </a:r>
          </a:p>
          <a:p>
            <a:r>
              <a:rPr lang="en-IN" sz="1400" dirty="0"/>
              <a:t>9538198724</a:t>
            </a:r>
          </a:p>
          <a:p>
            <a:endParaRPr lang="en-IN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6574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6801-F471-430A-899C-5DA81A28C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15" y="2927121"/>
            <a:ext cx="7744857" cy="1234727"/>
          </a:xfrm>
        </p:spPr>
        <p:txBody>
          <a:bodyPr/>
          <a:lstStyle/>
          <a:p>
            <a:pPr algn="ctr"/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Artificial Intelligence?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DC470C7-1E4E-4497-BE40-640346934A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128" y="892366"/>
            <a:ext cx="6246564" cy="203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8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89" y="3044951"/>
            <a:ext cx="9022080" cy="2053114"/>
            <a:chOff x="24385" y="4059934"/>
            <a:chExt cx="12029440" cy="2737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45" y="4070604"/>
              <a:ext cx="11865864" cy="26410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5" y="4059934"/>
              <a:ext cx="12028932" cy="27371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80" y="4110228"/>
              <a:ext cx="11746992" cy="252374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6215" y="3131629"/>
            <a:ext cx="8596789" cy="1812997"/>
          </a:xfrm>
          <a:prstGeom prst="rect">
            <a:avLst/>
          </a:prstGeom>
        </p:spPr>
        <p:txBody>
          <a:bodyPr vert="horz" wrap="square" lIns="0" tIns="46673" rIns="0" bIns="0" rtlCol="0">
            <a:spAutoFit/>
          </a:bodyPr>
          <a:lstStyle/>
          <a:p>
            <a:pPr marL="9525" marR="3810">
              <a:lnSpc>
                <a:spcPts val="1973"/>
              </a:lnSpc>
              <a:spcBef>
                <a:spcPts val="368"/>
              </a:spcBef>
              <a:buSzPct val="96000"/>
              <a:buAutoNum type="arabicParenR"/>
              <a:tabLst>
                <a:tab pos="221456" algn="l"/>
              </a:tabLst>
            </a:pPr>
            <a:r>
              <a:rPr sz="1875" spc="-4" dirty="0">
                <a:latin typeface="Arial MT"/>
                <a:cs typeface="Arial MT"/>
              </a:rPr>
              <a:t>The</a:t>
            </a:r>
            <a:r>
              <a:rPr sz="1875" spc="15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study</a:t>
            </a:r>
            <a:r>
              <a:rPr sz="1875" spc="4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of</a:t>
            </a:r>
            <a:r>
              <a:rPr sz="1875" spc="23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computer</a:t>
            </a:r>
            <a:r>
              <a:rPr sz="1875" spc="15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systems</a:t>
            </a:r>
            <a:r>
              <a:rPr sz="1875" spc="26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that</a:t>
            </a:r>
            <a:r>
              <a:rPr sz="1875" spc="8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attempt</a:t>
            </a:r>
            <a:r>
              <a:rPr sz="1875" spc="15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to</a:t>
            </a:r>
            <a:r>
              <a:rPr sz="1875" spc="8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model</a:t>
            </a:r>
            <a:r>
              <a:rPr sz="1875" spc="8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and</a:t>
            </a:r>
            <a:r>
              <a:rPr sz="1875" spc="4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apply the</a:t>
            </a:r>
            <a:r>
              <a:rPr sz="1875" spc="15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intelligence </a:t>
            </a:r>
            <a:r>
              <a:rPr sz="1875" spc="-510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of</a:t>
            </a:r>
            <a:r>
              <a:rPr sz="1875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the</a:t>
            </a:r>
            <a:r>
              <a:rPr sz="1875" spc="4" dirty="0">
                <a:latin typeface="Arial MT"/>
                <a:cs typeface="Arial MT"/>
              </a:rPr>
              <a:t> </a:t>
            </a:r>
            <a:r>
              <a:rPr sz="1875" spc="-4" dirty="0">
                <a:latin typeface="Arial MT"/>
                <a:cs typeface="Arial MT"/>
              </a:rPr>
              <a:t>human mind.</a:t>
            </a:r>
            <a:endParaRPr sz="1875" dirty="0">
              <a:latin typeface="Arial MT"/>
              <a:cs typeface="Arial MT"/>
            </a:endParaRPr>
          </a:p>
          <a:p>
            <a:pPr marL="308610" indent="-246221">
              <a:lnSpc>
                <a:spcPts val="2186"/>
              </a:lnSpc>
              <a:spcBef>
                <a:spcPts val="1763"/>
              </a:spcBef>
              <a:buSzPct val="113636"/>
              <a:buFont typeface="Calibri"/>
              <a:buAutoNum type="arabicParenR"/>
              <a:tabLst>
                <a:tab pos="309086" algn="l"/>
              </a:tabLst>
            </a:pPr>
            <a:r>
              <a:rPr sz="1650" spc="-4" dirty="0">
                <a:latin typeface="Arial MT"/>
                <a:cs typeface="Arial MT"/>
              </a:rPr>
              <a:t>A</a:t>
            </a:r>
            <a:r>
              <a:rPr sz="1650" spc="-9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branch</a:t>
            </a:r>
            <a:r>
              <a:rPr sz="1650" spc="19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of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computer</a:t>
            </a:r>
            <a:r>
              <a:rPr sz="1650" spc="26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science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dealing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with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the</a:t>
            </a:r>
            <a:r>
              <a:rPr sz="1650" spc="19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simulation</a:t>
            </a:r>
            <a:r>
              <a:rPr sz="1650" spc="11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of</a:t>
            </a:r>
            <a:r>
              <a:rPr sz="1650" spc="38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intelligent </a:t>
            </a:r>
            <a:r>
              <a:rPr sz="1650" spc="-4" dirty="0">
                <a:latin typeface="Arial MT"/>
                <a:cs typeface="Arial MT"/>
              </a:rPr>
              <a:t>behaviour</a:t>
            </a:r>
            <a:r>
              <a:rPr sz="1650" spc="19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in</a:t>
            </a:r>
            <a:endParaRPr sz="1650" dirty="0">
              <a:latin typeface="Arial MT"/>
              <a:cs typeface="Arial MT"/>
            </a:endParaRPr>
          </a:p>
          <a:p>
            <a:pPr marL="9525">
              <a:lnSpc>
                <a:spcPts val="1916"/>
              </a:lnSpc>
            </a:pPr>
            <a:r>
              <a:rPr sz="1650" spc="-4" dirty="0">
                <a:latin typeface="Arial MT"/>
                <a:cs typeface="Arial MT"/>
              </a:rPr>
              <a:t>computers.</a:t>
            </a:r>
            <a:endParaRPr sz="1650" dirty="0">
              <a:latin typeface="Arial MT"/>
              <a:cs typeface="Arial MT"/>
            </a:endParaRPr>
          </a:p>
          <a:p>
            <a:pPr>
              <a:spcBef>
                <a:spcPts val="15"/>
              </a:spcBef>
            </a:pPr>
            <a:endParaRPr sz="1575" dirty="0">
              <a:latin typeface="Arial MT"/>
              <a:cs typeface="Arial MT"/>
            </a:endParaRPr>
          </a:p>
          <a:p>
            <a:pPr marL="308610" indent="-241459">
              <a:buAutoNum type="arabicParenR" startAt="3"/>
              <a:tabLst>
                <a:tab pos="309086" algn="l"/>
              </a:tabLst>
            </a:pPr>
            <a:r>
              <a:rPr sz="1650" spc="-4" dirty="0">
                <a:latin typeface="Arial MT"/>
                <a:cs typeface="Arial MT"/>
              </a:rPr>
              <a:t>The</a:t>
            </a:r>
            <a:r>
              <a:rPr sz="1650" spc="19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capability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of</a:t>
            </a:r>
            <a:r>
              <a:rPr sz="1650" spc="8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a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machine</a:t>
            </a:r>
            <a:r>
              <a:rPr sz="1650" spc="19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to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imitate</a:t>
            </a:r>
            <a:r>
              <a:rPr sz="1650" spc="19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intelligent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human</a:t>
            </a:r>
            <a:r>
              <a:rPr sz="1650" spc="49" dirty="0">
                <a:latin typeface="Arial MT"/>
                <a:cs typeface="Arial MT"/>
              </a:rPr>
              <a:t> </a:t>
            </a:r>
            <a:r>
              <a:rPr sz="1650" spc="-11" dirty="0">
                <a:latin typeface="Arial MT"/>
                <a:cs typeface="Arial MT"/>
              </a:rPr>
              <a:t>behaviour.</a:t>
            </a:r>
            <a:endParaRPr sz="165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160" y="75441"/>
            <a:ext cx="5663681" cy="29135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3">
            <a:extLst>
              <a:ext uri="{FF2B5EF4-FFF2-40B4-BE49-F238E27FC236}">
                <a16:creationId xmlns:a16="http://schemas.microsoft.com/office/drawing/2014/main" id="{C7AF1CE3-4898-4FE0-BC1A-66A1FB6D3A7A}"/>
              </a:ext>
            </a:extLst>
          </p:cNvPr>
          <p:cNvGrpSpPr/>
          <p:nvPr/>
        </p:nvGrpSpPr>
        <p:grpSpPr>
          <a:xfrm>
            <a:off x="232853" y="117371"/>
            <a:ext cx="6469380" cy="3952240"/>
            <a:chOff x="137160" y="77723"/>
            <a:chExt cx="6469380" cy="39522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0A83E468-AD1B-496F-818C-AD25F97ECDD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77723"/>
              <a:ext cx="6469379" cy="3951731"/>
            </a:xfrm>
            <a:prstGeom prst="rect">
              <a:avLst/>
            </a:prstGeom>
          </p:spPr>
        </p:pic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D754CEB2-B4C7-4BFE-874F-AAAE5CC09EC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" y="269747"/>
              <a:ext cx="6085332" cy="3567683"/>
            </a:xfrm>
            <a:prstGeom prst="rect">
              <a:avLst/>
            </a:prstGeom>
          </p:spPr>
        </p:pic>
      </p:grpSp>
      <p:pic>
        <p:nvPicPr>
          <p:cNvPr id="1026" name="Picture 2" descr="iPhone users can now text Alexa their requests and commands - SlashGear">
            <a:extLst>
              <a:ext uri="{FF2B5EF4-FFF2-40B4-BE49-F238E27FC236}">
                <a16:creationId xmlns:a16="http://schemas.microsoft.com/office/drawing/2014/main" id="{92DBED3F-40F3-4BDA-8B89-7C9F07BB0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172" y="3967731"/>
            <a:ext cx="2090256" cy="117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73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/>
        </p:nvSpPr>
        <p:spPr>
          <a:xfrm>
            <a:off x="98280" y="16200"/>
            <a:ext cx="8826120" cy="6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Let’s do some drawing with Google QuickDraw!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240" y="741240"/>
            <a:ext cx="6388200" cy="33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/>
          <p:nvPr/>
        </p:nvSpPr>
        <p:spPr>
          <a:xfrm>
            <a:off x="3075120" y="4370040"/>
            <a:ext cx="287280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g.co/quickdraw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>
                <a:solidFill>
                  <a:schemeClr val="lt1"/>
                </a:solidFill>
              </a:rPr>
              <a:t>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4833302" y="457200"/>
            <a:ext cx="3943198" cy="39621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b="1" dirty="0">
                <a:solidFill>
                  <a:srgbClr val="FFFFFF"/>
                </a:solidFill>
              </a:rPr>
              <a:t>Today’s Topics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IN" sz="1500" dirty="0">
                <a:solidFill>
                  <a:srgbClr val="FFFFFF"/>
                </a:solidFill>
              </a:rPr>
              <a:t>What is AI?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IN" sz="1500" dirty="0">
                <a:solidFill>
                  <a:srgbClr val="FFFFFF"/>
                </a:solidFill>
              </a:rPr>
              <a:t>History</a:t>
            </a:r>
            <a:endParaRPr sz="1500" dirty="0">
              <a:solidFill>
                <a:srgbClr val="FFFFFF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IN" sz="1500" dirty="0">
                <a:solidFill>
                  <a:srgbClr val="FFFFFF"/>
                </a:solidFill>
              </a:rPr>
              <a:t>Introduction to Google </a:t>
            </a:r>
            <a:r>
              <a:rPr lang="en-IN" sz="1500" dirty="0" err="1">
                <a:solidFill>
                  <a:srgbClr val="FFFFFF"/>
                </a:solidFill>
              </a:rPr>
              <a:t>Colab</a:t>
            </a:r>
            <a:endParaRPr lang="en-IN" sz="1500" dirty="0">
              <a:solidFill>
                <a:srgbClr val="FFFFFF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IN" sz="1500" dirty="0">
                <a:solidFill>
                  <a:srgbClr val="FFFFFF"/>
                </a:solidFill>
              </a:rPr>
              <a:t>Anaconda Software Installation</a:t>
            </a:r>
            <a:endParaRPr sz="15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IN" b="1" dirty="0">
                <a:solidFill>
                  <a:srgbClr val="FFFFFF"/>
                </a:solidFill>
              </a:rPr>
              <a:t>Final Project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IN" sz="1500" dirty="0">
                <a:solidFill>
                  <a:srgbClr val="FFFFFF"/>
                </a:solidFill>
              </a:rPr>
              <a:t>Simple Linear Regression from scratch in Python and plot your regression line using matplotlib and predict next outputs. </a:t>
            </a:r>
            <a:endParaRPr sz="1500" dirty="0">
              <a:solidFill>
                <a:srgbClr val="FFFFFF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IN" sz="1500" dirty="0">
                <a:solidFill>
                  <a:srgbClr val="FFFFFF"/>
                </a:solidFill>
              </a:rPr>
              <a:t>Implement a simple ANN using TensorFlow</a:t>
            </a:r>
            <a:endParaRPr sz="15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170" y="372426"/>
            <a:ext cx="3158490" cy="425597"/>
          </a:xfrm>
          <a:prstGeom prst="rect">
            <a:avLst/>
          </a:prstGeom>
        </p:spPr>
        <p:txBody>
          <a:bodyPr vert="horz" wrap="square" lIns="0" tIns="10001" rIns="0" bIns="0" rtlCol="0" anchor="t">
            <a:spAutoFit/>
          </a:bodyPr>
          <a:lstStyle/>
          <a:p>
            <a:pPr marL="9525">
              <a:spcBef>
                <a:spcPts val="79"/>
              </a:spcBef>
              <a:tabLst>
                <a:tab pos="1471613" algn="l"/>
              </a:tabLst>
            </a:pPr>
            <a:r>
              <a:rPr spc="-4" dirty="0">
                <a:latin typeface="Arial Black"/>
                <a:cs typeface="Arial Black"/>
              </a:rPr>
              <a:t>Ea</a:t>
            </a:r>
            <a:r>
              <a:rPr spc="105" dirty="0">
                <a:latin typeface="Arial Black"/>
                <a:cs typeface="Arial Black"/>
              </a:rPr>
              <a:t>r</a:t>
            </a:r>
            <a:r>
              <a:rPr spc="49" dirty="0">
                <a:latin typeface="Arial Black"/>
                <a:cs typeface="Arial Black"/>
              </a:rPr>
              <a:t>l</a:t>
            </a:r>
            <a:r>
              <a:rPr b="0" dirty="0">
                <a:latin typeface="Arial Black"/>
                <a:cs typeface="Arial Black"/>
              </a:rPr>
              <a:t>y	Histo</a:t>
            </a:r>
            <a:r>
              <a:rPr spc="184" dirty="0">
                <a:latin typeface="Arial Black"/>
                <a:cs typeface="Arial Black"/>
              </a:rPr>
              <a:t>r</a:t>
            </a:r>
            <a:r>
              <a:rPr b="0" dirty="0">
                <a:latin typeface="Arial Black"/>
                <a:cs typeface="Arial Black"/>
              </a:rPr>
              <a:t>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397" y="1489995"/>
            <a:ext cx="4367403" cy="29497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2942" y="1258442"/>
            <a:ext cx="3501008" cy="34701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13235" y="1258729"/>
            <a:ext cx="3321368" cy="3412248"/>
          </a:xfrm>
          <a:prstGeom prst="rect">
            <a:avLst/>
          </a:prstGeom>
        </p:spPr>
        <p:txBody>
          <a:bodyPr vert="horz" wrap="square" lIns="0" tIns="28099" rIns="0" bIns="0" rtlCol="0">
            <a:spAutoFit/>
          </a:bodyPr>
          <a:lstStyle/>
          <a:p>
            <a:pPr marL="266700" marR="202406" indent="-257175">
              <a:lnSpc>
                <a:spcPct val="93200"/>
              </a:lnSpc>
              <a:spcBef>
                <a:spcPts val="221"/>
              </a:spcBef>
              <a:buFont typeface="Wingdings"/>
              <a:buChar char=""/>
              <a:tabLst>
                <a:tab pos="266224" algn="l"/>
                <a:tab pos="266700" algn="l"/>
              </a:tabLst>
            </a:pPr>
            <a:r>
              <a:rPr dirty="0">
                <a:latin typeface="Calibri"/>
                <a:cs typeface="Calibri"/>
              </a:rPr>
              <a:t>In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1950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English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mathematician </a:t>
            </a:r>
            <a:r>
              <a:rPr spc="-3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Alan </a:t>
            </a:r>
            <a:r>
              <a:rPr spc="-23" dirty="0">
                <a:latin typeface="Calibri"/>
                <a:cs typeface="Calibri"/>
              </a:rPr>
              <a:t>Turing </a:t>
            </a:r>
            <a:r>
              <a:rPr spc="-11" dirty="0">
                <a:latin typeface="Calibri"/>
                <a:cs typeface="Calibri"/>
              </a:rPr>
              <a:t>wrote </a:t>
            </a:r>
            <a:r>
              <a:rPr dirty="0">
                <a:latin typeface="Calibri"/>
                <a:cs typeface="Calibri"/>
              </a:rPr>
              <a:t>a landmark 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paper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titled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“Computing</a:t>
            </a:r>
            <a:endParaRPr dirty="0">
              <a:latin typeface="Calibri"/>
              <a:cs typeface="Calibri"/>
            </a:endParaRPr>
          </a:p>
          <a:p>
            <a:pPr marL="266700" marR="5239">
              <a:lnSpc>
                <a:spcPts val="2010"/>
              </a:lnSpc>
              <a:spcBef>
                <a:spcPts val="38"/>
              </a:spcBef>
            </a:pPr>
            <a:r>
              <a:rPr spc="-4" dirty="0">
                <a:latin typeface="Calibri"/>
                <a:cs typeface="Calibri"/>
              </a:rPr>
              <a:t>Machinery </a:t>
            </a:r>
            <a:r>
              <a:rPr dirty="0">
                <a:latin typeface="Calibri"/>
                <a:cs typeface="Calibri"/>
              </a:rPr>
              <a:t>and </a:t>
            </a:r>
            <a:r>
              <a:rPr spc="-8" dirty="0">
                <a:latin typeface="Calibri"/>
                <a:cs typeface="Calibri"/>
              </a:rPr>
              <a:t>Intelligence” that </a:t>
            </a:r>
            <a:r>
              <a:rPr spc="-39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asked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question: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“Can</a:t>
            </a:r>
          </a:p>
          <a:p>
            <a:pPr marL="266700">
              <a:lnSpc>
                <a:spcPts val="1961"/>
              </a:lnSpc>
            </a:pPr>
            <a:r>
              <a:rPr spc="-4" dirty="0">
                <a:latin typeface="Calibri"/>
                <a:cs typeface="Calibri"/>
              </a:rPr>
              <a:t>machines</a:t>
            </a:r>
            <a:r>
              <a:rPr spc="-34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think?”</a:t>
            </a:r>
            <a:endParaRPr dirty="0">
              <a:latin typeface="Calibri"/>
              <a:cs typeface="Calibri"/>
            </a:endParaRPr>
          </a:p>
          <a:p>
            <a:pPr marL="266700" marR="3810" indent="-257175">
              <a:spcBef>
                <a:spcPts val="1354"/>
              </a:spcBef>
              <a:buFont typeface="Wingdings"/>
              <a:buChar char=""/>
              <a:tabLst>
                <a:tab pos="266224" algn="l"/>
                <a:tab pos="266700" algn="l"/>
                <a:tab pos="3090386" algn="l"/>
              </a:tabLst>
            </a:pPr>
            <a:r>
              <a:rPr spc="-4" dirty="0">
                <a:latin typeface="Calibri"/>
                <a:cs typeface="Calibri"/>
              </a:rPr>
              <a:t>Further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work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came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out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of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1956 </a:t>
            </a:r>
            <a:r>
              <a:rPr spc="-39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workshop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at</a:t>
            </a:r>
            <a:r>
              <a:rPr spc="-4" dirty="0">
                <a:latin typeface="Calibri"/>
                <a:cs typeface="Calibri"/>
              </a:rPr>
              <a:t> Dartmouth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sponsored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by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John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McCarthy.	</a:t>
            </a:r>
            <a:r>
              <a:rPr dirty="0">
                <a:latin typeface="Calibri"/>
                <a:cs typeface="Calibri"/>
              </a:rPr>
              <a:t>In </a:t>
            </a:r>
            <a:r>
              <a:rPr spc="-39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8" dirty="0">
                <a:latin typeface="Calibri"/>
                <a:cs typeface="Calibri"/>
              </a:rPr>
              <a:t>proposal </a:t>
            </a:r>
            <a:r>
              <a:rPr spc="-15" dirty="0">
                <a:latin typeface="Calibri"/>
                <a:cs typeface="Calibri"/>
              </a:rPr>
              <a:t>for </a:t>
            </a:r>
            <a:r>
              <a:rPr spc="-8" dirty="0">
                <a:latin typeface="Calibri"/>
                <a:cs typeface="Calibri"/>
              </a:rPr>
              <a:t>that workshop, </a:t>
            </a:r>
            <a:r>
              <a:rPr spc="-4" dirty="0">
                <a:latin typeface="Calibri"/>
                <a:cs typeface="Calibri"/>
              </a:rPr>
              <a:t> he </a:t>
            </a:r>
            <a:r>
              <a:rPr spc="-8" dirty="0">
                <a:latin typeface="Calibri"/>
                <a:cs typeface="Calibri"/>
              </a:rPr>
              <a:t>coined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8" dirty="0">
                <a:latin typeface="Calibri"/>
                <a:cs typeface="Calibri"/>
              </a:rPr>
              <a:t>phrase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11" dirty="0">
                <a:latin typeface="Calibri"/>
                <a:cs typeface="Calibri"/>
              </a:rPr>
              <a:t>“study </a:t>
            </a:r>
            <a:r>
              <a:rPr spc="-4" dirty="0">
                <a:latin typeface="Calibri"/>
                <a:cs typeface="Calibri"/>
              </a:rPr>
              <a:t>of </a:t>
            </a:r>
            <a:r>
              <a:rPr spc="-39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Artificial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Intelligence”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AI vs ML vs DL</a:t>
            </a:r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83025"/>
            <a:ext cx="7885251" cy="33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157</TotalTime>
  <Words>403</Words>
  <Application>Microsoft Office PowerPoint</Application>
  <PresentationFormat>On-screen Show (16:9)</PresentationFormat>
  <Paragraphs>88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Roboto</vt:lpstr>
      <vt:lpstr>Wingdings 3</vt:lpstr>
      <vt:lpstr>Times New Roman</vt:lpstr>
      <vt:lpstr>Arial Black</vt:lpstr>
      <vt:lpstr>Trebuchet MS</vt:lpstr>
      <vt:lpstr>Calibri</vt:lpstr>
      <vt:lpstr>Arial MT</vt:lpstr>
      <vt:lpstr>Arial</vt:lpstr>
      <vt:lpstr>EB Garamond</vt:lpstr>
      <vt:lpstr>Wingdings</vt:lpstr>
      <vt:lpstr>Facet</vt:lpstr>
      <vt:lpstr>Artificial Intelligence Workshop  Day 1</vt:lpstr>
      <vt:lpstr>KNOW ABOUT ME  Yathish N V</vt:lpstr>
      <vt:lpstr>What is Artificial Intelligence?</vt:lpstr>
      <vt:lpstr>PowerPoint Presentation</vt:lpstr>
      <vt:lpstr>PowerPoint Presentation</vt:lpstr>
      <vt:lpstr>PowerPoint Presentation</vt:lpstr>
      <vt:lpstr>Overview</vt:lpstr>
      <vt:lpstr>Early History</vt:lpstr>
      <vt:lpstr>AI vs ML vs DL</vt:lpstr>
      <vt:lpstr>Trends in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Workshop  Day 1</dc:title>
  <dc:creator>YATHISH N V</dc:creator>
  <cp:lastModifiedBy>RR CS 6B YATHISH N V</cp:lastModifiedBy>
  <cp:revision>6</cp:revision>
  <dcterms:modified xsi:type="dcterms:W3CDTF">2021-06-20T13:35:49Z</dcterms:modified>
</cp:coreProperties>
</file>